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71" r:id="rId5"/>
    <p:sldId id="259" r:id="rId6"/>
    <p:sldId id="266" r:id="rId7"/>
    <p:sldId id="260" r:id="rId8"/>
    <p:sldId id="262" r:id="rId9"/>
    <p:sldId id="269" r:id="rId10"/>
    <p:sldId id="270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F9C"/>
    <a:srgbClr val="FFDD00"/>
    <a:srgbClr val="3CFF00"/>
    <a:srgbClr val="FF0000"/>
    <a:srgbClr val="2B00FF"/>
    <a:srgbClr val="B0FFA6"/>
    <a:srgbClr val="CCFFA8"/>
    <a:srgbClr val="FFDF99"/>
    <a:srgbClr val="FFE0A1"/>
    <a:srgbClr val="F1A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5325E-A319-4D95-8317-56EE46CE5EA9}" v="970" dt="2022-04-01T20:58:29.373"/>
    <p1510:client id="{3ABAB975-F6DC-4A63-A0E4-43472FB199D0}" v="371" dt="2022-04-01T10:11:01.796"/>
    <p1510:client id="{795E505E-E052-4C2D-85B3-036204E37955}" v="663" dt="2022-04-01T09:36:47.618"/>
    <p1510:client id="{A928FE1F-16F3-4E98-AF65-47D663B39FEE}" v="92" dt="2022-04-01T21:28:3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  <a:ea typeface="Calibri"/>
                <a:cs typeface="Calibri"/>
              </a:rPr>
              <a:t>Ivan Della Vecchia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1000002207</a:t>
            </a:r>
            <a:endParaRPr lang="it-IT" dirty="0"/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  <a:endParaRPr lang="it-IT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3AF73C-2837-2465-417F-93C4FA23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60" y="1484168"/>
            <a:ext cx="2357590" cy="4114800"/>
          </a:xfrm>
          <a:prstGeom prst="rect">
            <a:avLst/>
          </a:prstGeom>
        </p:spPr>
      </p:pic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0F905E-E211-2E03-5B56-81A3EB785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32" y="1484168"/>
            <a:ext cx="2659317" cy="41148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CD5B75-3F56-8A4A-02A7-C61B016DDEEA}"/>
              </a:ext>
            </a:extLst>
          </p:cNvPr>
          <p:cNvSpPr txBox="1"/>
          <p:nvPr/>
        </p:nvSpPr>
        <p:spPr>
          <a:xfrm>
            <a:off x="4585855" y="732559"/>
            <a:ext cx="9074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>
                <a:solidFill>
                  <a:srgbClr val="FF0000"/>
                </a:solidFill>
              </a:rPr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23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32B5ACC3-5A0B-A53E-9567-8A40723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24" y="219228"/>
            <a:ext cx="7973290" cy="851748"/>
          </a:xfrm>
          <a:prstGeom prst="rect">
            <a:avLst/>
          </a:prstGeo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9AF383C5-DC64-FB01-E7AA-7CEB59E899CA}"/>
              </a:ext>
            </a:extLst>
          </p:cNvPr>
          <p:cNvSpPr/>
          <p:nvPr/>
        </p:nvSpPr>
        <p:spPr>
          <a:xfrm>
            <a:off x="5135048" y="477981"/>
            <a:ext cx="406976" cy="597477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08F17F9-5593-7C35-42A6-B04C79890C53}"/>
              </a:ext>
            </a:extLst>
          </p:cNvPr>
          <p:cNvSpPr txBox="1"/>
          <p:nvPr/>
        </p:nvSpPr>
        <p:spPr>
          <a:xfrm>
            <a:off x="4209184" y="511752"/>
            <a:ext cx="9594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15% della </a:t>
            </a:r>
            <a:r>
              <a:rPr lang="it-IT" sz="1400" dirty="0" err="1">
                <a:solidFill>
                  <a:srgbClr val="FF0000"/>
                </a:solidFill>
              </a:rPr>
              <a:t>viewport</a:t>
            </a:r>
            <a:endParaRPr lang="it-IT" sz="14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D7CF96-724D-7092-6834-6741167A208F}"/>
              </a:ext>
            </a:extLst>
          </p:cNvPr>
          <p:cNvSpPr txBox="1"/>
          <p:nvPr/>
        </p:nvSpPr>
        <p:spPr>
          <a:xfrm>
            <a:off x="4126923" y="1139536"/>
            <a:ext cx="69082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/>
              <a:t>Il div che contiene le informazioni è centrato verticalmente e orizzontalmente, inoltre ha un </a:t>
            </a:r>
            <a:r>
              <a:rPr lang="it-IT" sz="1600" dirty="0" err="1"/>
              <a:t>padding</a:t>
            </a:r>
            <a:r>
              <a:rPr lang="it-IT" sz="1600" dirty="0"/>
              <a:t> da 10px su entrambi i lati per aumentare la lunghezza del </a:t>
            </a:r>
            <a:r>
              <a:rPr lang="it-IT" sz="1600" dirty="0" err="1"/>
              <a:t>border</a:t>
            </a:r>
            <a:r>
              <a:rPr lang="it-IT" sz="1600" dirty="0"/>
              <a:t> visibile sopra e sotto, scelta fatta per avere un risultato estetico migliore.</a:t>
            </a:r>
            <a:endParaRPr lang="it-IT" sz="1600" dirty="0">
              <a:cs typeface="Calibri"/>
            </a:endParaRPr>
          </a:p>
        </p:txBody>
      </p:sp>
      <p:pic>
        <p:nvPicPr>
          <p:cNvPr id="13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E7ABFED-B0A3-D3C3-0B37-4F1288F1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18" y="2137597"/>
            <a:ext cx="2743200" cy="781716"/>
          </a:xfrm>
          <a:prstGeom prst="rect">
            <a:avLst/>
          </a:prstGeom>
        </p:spPr>
      </p:pic>
      <p:pic>
        <p:nvPicPr>
          <p:cNvPr id="15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0C0294-F7D9-C767-F440-779A2811F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218" y="3137620"/>
            <a:ext cx="2743200" cy="31285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47C95A-C2B5-D17B-0E16-F0A62E5DBEDB}"/>
              </a:ext>
            </a:extLst>
          </p:cNvPr>
          <p:cNvSpPr txBox="1"/>
          <p:nvPr/>
        </p:nvSpPr>
        <p:spPr>
          <a:xfrm>
            <a:off x="7023388" y="2278207"/>
            <a:ext cx="10546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</a:rPr>
              <a:t>HTML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DA017EC-4580-CB5E-CA24-3907302C54D9}"/>
              </a:ext>
            </a:extLst>
          </p:cNvPr>
          <p:cNvSpPr txBox="1"/>
          <p:nvPr/>
        </p:nvSpPr>
        <p:spPr>
          <a:xfrm>
            <a:off x="7023387" y="3732934"/>
            <a:ext cx="10546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</a:rPr>
              <a:t>CSS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2BB71DCB-FE2C-7A76-08D5-34BF459A1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945" y="120841"/>
            <a:ext cx="1714712" cy="6460776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67E0D8-8319-718D-7EBB-2ED66E7787F0}"/>
              </a:ext>
            </a:extLst>
          </p:cNvPr>
          <p:cNvSpPr txBox="1"/>
          <p:nvPr/>
        </p:nvSpPr>
        <p:spPr>
          <a:xfrm>
            <a:off x="6688535" y="1515468"/>
            <a:ext cx="430268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Calibri"/>
                <a:cs typeface="Calibri"/>
              </a:rPr>
              <a:t>Lo sfondo che risulta tagliato nello </a:t>
            </a:r>
            <a:r>
              <a:rPr lang="it-IT" dirty="0" err="1">
                <a:ea typeface="Calibri"/>
                <a:cs typeface="Calibri"/>
              </a:rPr>
              <a:t>screenshot</a:t>
            </a:r>
            <a:r>
              <a:rPr lang="it-IT" dirty="0">
                <a:ea typeface="Calibri"/>
                <a:cs typeface="Calibri"/>
              </a:rPr>
              <a:t> dell'intera pagina è dovuto al fatto che ho utilizzato "background-attachment: </a:t>
            </a:r>
            <a:r>
              <a:rPr lang="it-IT" dirty="0" err="1">
                <a:ea typeface="Calibri"/>
                <a:cs typeface="Calibri"/>
              </a:rPr>
              <a:t>fixed</a:t>
            </a:r>
            <a:r>
              <a:rPr lang="it-IT" dirty="0">
                <a:ea typeface="Calibri"/>
                <a:cs typeface="Calibri"/>
              </a:rPr>
              <a:t>;" per non far scorrere lo sfondo e tenerlo fermo all'interno della </a:t>
            </a:r>
            <a:r>
              <a:rPr lang="it-IT" dirty="0" err="1">
                <a:ea typeface="Calibri"/>
                <a:cs typeface="Calibri"/>
              </a:rPr>
              <a:t>viewport</a:t>
            </a:r>
            <a:r>
              <a:rPr lang="it-IT" dirty="0">
                <a:ea typeface="Calibri"/>
                <a:cs typeface="Calibri"/>
              </a:rPr>
              <a:t>, ma durante la normale visualizzazione della pagina lo sfondo risulta sempre interamente visibile all'interno della </a:t>
            </a:r>
            <a:r>
              <a:rPr lang="it-IT" dirty="0" err="1">
                <a:ea typeface="Calibri"/>
                <a:cs typeface="Calibri"/>
              </a:rPr>
              <a:t>viewport</a:t>
            </a:r>
            <a:r>
              <a:rPr lang="it-IT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1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B6DED6-ABC8-280F-2F51-AE31C71F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3" y="8570"/>
            <a:ext cx="4024745" cy="3507111"/>
          </a:xfrm>
          <a:prstGeom prst="rect">
            <a:avLst/>
          </a:prstGeom>
        </p:spPr>
      </p:pic>
      <p:pic>
        <p:nvPicPr>
          <p:cNvPr id="13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38054-2B1E-73E2-01D9-FF537B8B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423" y="4466"/>
            <a:ext cx="3254086" cy="3515318"/>
          </a:xfrm>
          <a:prstGeom prst="rect">
            <a:avLst/>
          </a:prstGeom>
        </p:spPr>
      </p:pic>
      <p:pic>
        <p:nvPicPr>
          <p:cNvPr id="15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EA9608-0554-1249-811F-BE286EE8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73" y="3570718"/>
            <a:ext cx="2795154" cy="326678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F55E48D-0197-6629-D8DF-591844A5AFB6}"/>
              </a:ext>
            </a:extLst>
          </p:cNvPr>
          <p:cNvSpPr txBox="1"/>
          <p:nvPr/>
        </p:nvSpPr>
        <p:spPr>
          <a:xfrm>
            <a:off x="7252855" y="426546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42539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F55E48D-0197-6629-D8DF-591844A5AFB6}"/>
              </a:ext>
            </a:extLst>
          </p:cNvPr>
          <p:cNvSpPr txBox="1"/>
          <p:nvPr/>
        </p:nvSpPr>
        <p:spPr>
          <a:xfrm>
            <a:off x="8847184" y="534320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>
                <a:solidFill>
                  <a:srgbClr val="FF0000"/>
                </a:solidFill>
              </a:rPr>
              <a:t>CSS</a:t>
            </a: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6BCAB9-8984-A50C-59C2-0659C810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8" y="408329"/>
            <a:ext cx="2005346" cy="4096215"/>
          </a:xfrm>
          <a:prstGeom prst="rect">
            <a:avLst/>
          </a:prstGeom>
        </p:spPr>
      </p:pic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C7C2B5-F40E-F018-8380-E7D86EBD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77" y="408329"/>
            <a:ext cx="1953502" cy="4105507"/>
          </a:xfrm>
          <a:prstGeom prst="rect">
            <a:avLst/>
          </a:prstGeom>
        </p:spPr>
      </p:pic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60AB62-14AE-58DD-AD45-8025406D4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994" y="403472"/>
            <a:ext cx="1783080" cy="4114800"/>
          </a:xfrm>
          <a:prstGeom prst="rect">
            <a:avLst/>
          </a:prstGeom>
        </p:spPr>
      </p:pic>
      <p:pic>
        <p:nvPicPr>
          <p:cNvPr id="6" name="Immagine 6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69B7F0EA-415D-44C5-A8F5-DB931C19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766" y="412130"/>
            <a:ext cx="1539191" cy="4114800"/>
          </a:xfrm>
          <a:prstGeom prst="rect">
            <a:avLst/>
          </a:prstGeom>
        </p:spPr>
      </p:pic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DF93F0-D4B5-4B19-ADCF-656799D14D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865" r="538" b="7983"/>
          <a:stretch/>
        </p:blipFill>
        <p:spPr>
          <a:xfrm>
            <a:off x="6343910" y="4587923"/>
            <a:ext cx="1598220" cy="2187075"/>
          </a:xfrm>
          <a:prstGeom prst="rect">
            <a:avLst/>
          </a:prstGeom>
        </p:spPr>
      </p:pic>
      <p:pic>
        <p:nvPicPr>
          <p:cNvPr id="9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0FEF05-9A0A-E59A-6451-194096454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8" b="69074"/>
          <a:stretch/>
        </p:blipFill>
        <p:spPr>
          <a:xfrm>
            <a:off x="4623498" y="4967868"/>
            <a:ext cx="1597571" cy="12725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B463FF5-8598-9B4B-F413-9DB9F553C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</p:spTree>
    <p:extLst>
      <p:ext uri="{BB962C8B-B14F-4D97-AF65-F5344CB8AC3E}">
        <p14:creationId xmlns:p14="http://schemas.microsoft.com/office/powerpoint/2010/main" val="143175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609F418A-007F-9EB4-07C3-C7601F1C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742" y="-13652"/>
            <a:ext cx="7538644" cy="3670036"/>
          </a:xfrm>
          <a:prstGeom prst="rect">
            <a:avLst/>
          </a:prstGeom>
        </p:spPr>
      </p:pic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A530BF-84EF-68E1-EC74-8ED488ED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77" y="4123910"/>
            <a:ext cx="7071054" cy="1608970"/>
          </a:xfrm>
          <a:prstGeom prst="rect">
            <a:avLst/>
          </a:prstGeom>
        </p:spPr>
      </p:pic>
      <p:sp>
        <p:nvSpPr>
          <p:cNvPr id="21" name="Parentesi graffa chiusa 20">
            <a:extLst>
              <a:ext uri="{FF2B5EF4-FFF2-40B4-BE49-F238E27FC236}">
                <a16:creationId xmlns:a16="http://schemas.microsoft.com/office/drawing/2014/main" id="{63DFF6B5-6D42-8794-BA59-C6BD5CD0636D}"/>
              </a:ext>
            </a:extLst>
          </p:cNvPr>
          <p:cNvSpPr/>
          <p:nvPr/>
        </p:nvSpPr>
        <p:spPr>
          <a:xfrm>
            <a:off x="11248365" y="287481"/>
            <a:ext cx="294408" cy="2372590"/>
          </a:xfrm>
          <a:prstGeom prst="rightBrace">
            <a:avLst/>
          </a:prstGeom>
          <a:noFill/>
          <a:ln w="28575">
            <a:solidFill>
              <a:srgbClr val="2B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98FD11-757E-447C-E14F-ABD989595E99}"/>
              </a:ext>
            </a:extLst>
          </p:cNvPr>
          <p:cNvSpPr txBox="1"/>
          <p:nvPr/>
        </p:nvSpPr>
        <p:spPr>
          <a:xfrm>
            <a:off x="11578071" y="1308388"/>
            <a:ext cx="8122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dirty="0">
                <a:solidFill>
                  <a:srgbClr val="2B00FF"/>
                </a:solidFill>
              </a:rPr>
              <a:t>600px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AA6DC92-9A1E-472F-3623-98C4C7E618AE}"/>
              </a:ext>
            </a:extLst>
          </p:cNvPr>
          <p:cNvSpPr/>
          <p:nvPr/>
        </p:nvSpPr>
        <p:spPr>
          <a:xfrm>
            <a:off x="4807526" y="287481"/>
            <a:ext cx="5827567" cy="303068"/>
          </a:xfrm>
          <a:prstGeom prst="rect">
            <a:avLst/>
          </a:prstGeom>
          <a:solidFill>
            <a:srgbClr val="D8FFA1">
              <a:alpha val="50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6823B0B-A346-8B00-C19E-EB84727A7901}"/>
              </a:ext>
            </a:extLst>
          </p:cNvPr>
          <p:cNvSpPr txBox="1"/>
          <p:nvPr/>
        </p:nvSpPr>
        <p:spPr>
          <a:xfrm>
            <a:off x="4313094" y="251980"/>
            <a:ext cx="604404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dirty="0">
                <a:solidFill>
                  <a:srgbClr val="D8FFA1"/>
                </a:solidFill>
              </a:rPr>
              <a:t>80px</a:t>
            </a:r>
            <a:endParaRPr lang="it-IT" sz="160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1089BB0D-A05C-4B3C-5125-A3805712DC63}"/>
              </a:ext>
            </a:extLst>
          </p:cNvPr>
          <p:cNvSpPr/>
          <p:nvPr/>
        </p:nvSpPr>
        <p:spPr>
          <a:xfrm>
            <a:off x="6037116" y="928254"/>
            <a:ext cx="3489613" cy="251113"/>
          </a:xfrm>
          <a:prstGeom prst="rect">
            <a:avLst/>
          </a:prstGeom>
          <a:solidFill>
            <a:srgbClr val="FFE0A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0EAACD5-A207-4596-B0A5-409F9AA628AD}"/>
              </a:ext>
            </a:extLst>
          </p:cNvPr>
          <p:cNvSpPr txBox="1"/>
          <p:nvPr/>
        </p:nvSpPr>
        <p:spPr>
          <a:xfrm>
            <a:off x="5490729" y="884093"/>
            <a:ext cx="6044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dirty="0">
                <a:solidFill>
                  <a:srgbClr val="FFE0A1"/>
                </a:solidFill>
                <a:ea typeface="Calibri"/>
                <a:cs typeface="Calibri"/>
              </a:rPr>
              <a:t>50px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CCE907A-9D65-52AC-9D0F-752A67F0AE47}"/>
              </a:ext>
            </a:extLst>
          </p:cNvPr>
          <p:cNvSpPr/>
          <p:nvPr/>
        </p:nvSpPr>
        <p:spPr>
          <a:xfrm>
            <a:off x="6227617" y="1352549"/>
            <a:ext cx="3169226" cy="60614"/>
          </a:xfrm>
          <a:prstGeom prst="rect">
            <a:avLst/>
          </a:prstGeom>
          <a:solidFill>
            <a:srgbClr val="F1A1F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642A7F1-D3AE-4837-514E-8BCB8C7D176E}"/>
              </a:ext>
            </a:extLst>
          </p:cNvPr>
          <p:cNvSpPr txBox="1"/>
          <p:nvPr/>
        </p:nvSpPr>
        <p:spPr>
          <a:xfrm>
            <a:off x="5750503" y="1317048"/>
            <a:ext cx="578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dirty="0">
                <a:solidFill>
                  <a:srgbClr val="F1A1FF"/>
                </a:solidFill>
              </a:rPr>
              <a:t>10px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4A0EFC0-D7DF-8A9F-5A97-24EAF7ED0B37}"/>
              </a:ext>
            </a:extLst>
          </p:cNvPr>
          <p:cNvCxnSpPr/>
          <p:nvPr/>
        </p:nvCxnSpPr>
        <p:spPr>
          <a:xfrm>
            <a:off x="7777594" y="1430481"/>
            <a:ext cx="0" cy="303068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948532B-5B03-2DCF-4DCB-3ADBD2EF4293}"/>
              </a:ext>
            </a:extLst>
          </p:cNvPr>
          <p:cNvSpPr txBox="1"/>
          <p:nvPr/>
        </p:nvSpPr>
        <p:spPr>
          <a:xfrm>
            <a:off x="7906615" y="1412298"/>
            <a:ext cx="6044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600" dirty="0">
                <a:solidFill>
                  <a:srgbClr val="FFFF00"/>
                </a:solidFill>
              </a:rPr>
              <a:t>80px</a:t>
            </a:r>
            <a:endParaRPr lang="it-IT" sz="16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C32CBDA-505F-56DD-1D3D-8D321786B44E}"/>
              </a:ext>
            </a:extLst>
          </p:cNvPr>
          <p:cNvSpPr txBox="1"/>
          <p:nvPr/>
        </p:nvSpPr>
        <p:spPr>
          <a:xfrm>
            <a:off x="4689764" y="5737513"/>
            <a:ext cx="8728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3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16BA43-1F95-5070-DC06-5D1F3113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7" y="769264"/>
            <a:ext cx="3359841" cy="5546295"/>
          </a:xfrm>
          <a:prstGeom prst="rect">
            <a:avLst/>
          </a:prstGeom>
        </p:spPr>
      </p:pic>
      <p:pic>
        <p:nvPicPr>
          <p:cNvPr id="15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F91DD0-A2BA-0713-EB48-34F68C341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09" y="769898"/>
            <a:ext cx="3380962" cy="554629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47380C-7B1B-AFEB-779B-7DF5C3E27B82}"/>
              </a:ext>
            </a:extLst>
          </p:cNvPr>
          <p:cNvSpPr txBox="1"/>
          <p:nvPr/>
        </p:nvSpPr>
        <p:spPr>
          <a:xfrm>
            <a:off x="4395355" y="273627"/>
            <a:ext cx="7516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  <a:ea typeface="Calibri"/>
                <a:cs typeface="Calibri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71803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6CA2A5-06F7-CF9C-D182-055FF521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82" y="103485"/>
            <a:ext cx="8068540" cy="522927"/>
          </a:xfrm>
          <a:prstGeom prst="rect">
            <a:avLst/>
          </a:prstGeom>
        </p:spPr>
      </p:pic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9337DDDF-C369-E22C-B79D-9DB05D4566E1}"/>
              </a:ext>
            </a:extLst>
          </p:cNvPr>
          <p:cNvSpPr/>
          <p:nvPr/>
        </p:nvSpPr>
        <p:spPr>
          <a:xfrm>
            <a:off x="3792889" y="105640"/>
            <a:ext cx="285749" cy="32038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173EB06-10B1-57EF-20FE-33169EFDA263}"/>
              </a:ext>
            </a:extLst>
          </p:cNvPr>
          <p:cNvSpPr txBox="1"/>
          <p:nvPr/>
        </p:nvSpPr>
        <p:spPr>
          <a:xfrm>
            <a:off x="2944957" y="35502"/>
            <a:ext cx="9507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8% della </a:t>
            </a:r>
            <a:r>
              <a:rPr lang="it-IT" sz="1600" dirty="0" err="1">
                <a:solidFill>
                  <a:srgbClr val="FF0000"/>
                </a:solidFill>
              </a:rPr>
              <a:t>viewport</a:t>
            </a:r>
            <a:endParaRPr lang="it-IT" sz="160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3448794-A056-8D20-C67F-AABE5D2939B9}"/>
              </a:ext>
            </a:extLst>
          </p:cNvPr>
          <p:cNvSpPr/>
          <p:nvPr/>
        </p:nvSpPr>
        <p:spPr>
          <a:xfrm>
            <a:off x="4080162" y="105640"/>
            <a:ext cx="398318" cy="320386"/>
          </a:xfrm>
          <a:prstGeom prst="rect">
            <a:avLst/>
          </a:prstGeom>
          <a:solidFill>
            <a:srgbClr val="FFDF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A8150A5-EE97-678A-5F78-3B7C5E4CDC02}"/>
              </a:ext>
            </a:extLst>
          </p:cNvPr>
          <p:cNvSpPr/>
          <p:nvPr/>
        </p:nvSpPr>
        <p:spPr>
          <a:xfrm>
            <a:off x="4764230" y="105639"/>
            <a:ext cx="796636" cy="320386"/>
          </a:xfrm>
          <a:prstGeom prst="rect">
            <a:avLst/>
          </a:prstGeom>
          <a:solidFill>
            <a:srgbClr val="FFDF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8EC2983-D6E1-8675-F595-A50EC80F769F}"/>
              </a:ext>
            </a:extLst>
          </p:cNvPr>
          <p:cNvCxnSpPr/>
          <p:nvPr/>
        </p:nvCxnSpPr>
        <p:spPr>
          <a:xfrm>
            <a:off x="4266335" y="421698"/>
            <a:ext cx="5194" cy="542058"/>
          </a:xfrm>
          <a:prstGeom prst="straightConnector1">
            <a:avLst/>
          </a:prstGeom>
          <a:ln w="28575">
            <a:solidFill>
              <a:srgbClr val="FFD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BAA7C91-AAAD-9A4B-BA8B-78A5613FCD50}"/>
              </a:ext>
            </a:extLst>
          </p:cNvPr>
          <p:cNvCxnSpPr>
            <a:cxnSpLocks/>
          </p:cNvCxnSpPr>
          <p:nvPr/>
        </p:nvCxnSpPr>
        <p:spPr>
          <a:xfrm>
            <a:off x="5340062" y="421697"/>
            <a:ext cx="5194" cy="542058"/>
          </a:xfrm>
          <a:prstGeom prst="straightConnector1">
            <a:avLst/>
          </a:prstGeom>
          <a:ln w="28575">
            <a:solidFill>
              <a:srgbClr val="FFD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930524-FF6D-8ECC-3AD4-AC4361F369E8}"/>
              </a:ext>
            </a:extLst>
          </p:cNvPr>
          <p:cNvSpPr txBox="1"/>
          <p:nvPr/>
        </p:nvSpPr>
        <p:spPr>
          <a:xfrm>
            <a:off x="4005695" y="957695"/>
            <a:ext cx="8035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FFDF99"/>
                </a:solidFill>
              </a:rPr>
              <a:t>5% del </a:t>
            </a:r>
            <a:r>
              <a:rPr lang="it-IT" sz="1400" dirty="0" err="1">
                <a:solidFill>
                  <a:srgbClr val="FFDF99"/>
                </a:solidFill>
              </a:rPr>
              <a:t>nav</a:t>
            </a:r>
            <a:endParaRPr lang="it-IT" sz="1400">
              <a:solidFill>
                <a:srgbClr val="FFDF99"/>
              </a:solidFill>
              <a:ea typeface="Calibri"/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F78A6DD-F35E-15D3-4086-E01FA87C4374}"/>
              </a:ext>
            </a:extLst>
          </p:cNvPr>
          <p:cNvSpPr txBox="1"/>
          <p:nvPr/>
        </p:nvSpPr>
        <p:spPr>
          <a:xfrm>
            <a:off x="5209308" y="957694"/>
            <a:ext cx="8035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FFDF99"/>
                </a:solidFill>
              </a:rPr>
              <a:t>10% del </a:t>
            </a:r>
            <a:r>
              <a:rPr lang="it-IT" sz="1400" dirty="0" err="1">
                <a:solidFill>
                  <a:srgbClr val="FFDF99"/>
                </a:solidFill>
              </a:rPr>
              <a:t>nav</a:t>
            </a:r>
            <a:endParaRPr lang="it-IT" sz="1400" dirty="0">
              <a:solidFill>
                <a:srgbClr val="FFDF99"/>
              </a:solidFill>
              <a:ea typeface="Calibri"/>
              <a:cs typeface="Calibri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B62C53C-31DB-4AF2-5885-63E9B12A33CF}"/>
              </a:ext>
            </a:extLst>
          </p:cNvPr>
          <p:cNvCxnSpPr/>
          <p:nvPr/>
        </p:nvCxnSpPr>
        <p:spPr>
          <a:xfrm>
            <a:off x="4612697" y="135947"/>
            <a:ext cx="8659" cy="259773"/>
          </a:xfrm>
          <a:prstGeom prst="straightConnector1">
            <a:avLst/>
          </a:prstGeom>
          <a:ln w="28575">
            <a:solidFill>
              <a:srgbClr val="2B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A4F0246-003A-70EC-D5C5-01CE8F3983F9}"/>
              </a:ext>
            </a:extLst>
          </p:cNvPr>
          <p:cNvCxnSpPr/>
          <p:nvPr/>
        </p:nvCxnSpPr>
        <p:spPr>
          <a:xfrm flipH="1">
            <a:off x="4613563" y="365414"/>
            <a:ext cx="3464" cy="115685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FA148EE-E373-43AC-E0E2-CB9DF4678DE9}"/>
              </a:ext>
            </a:extLst>
          </p:cNvPr>
          <p:cNvSpPr txBox="1"/>
          <p:nvPr/>
        </p:nvSpPr>
        <p:spPr>
          <a:xfrm>
            <a:off x="4278457" y="1524866"/>
            <a:ext cx="10027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2B00FF"/>
                </a:solidFill>
              </a:rPr>
              <a:t>7% della </a:t>
            </a:r>
            <a:r>
              <a:rPr lang="it-IT" sz="1400" dirty="0" err="1">
                <a:solidFill>
                  <a:srgbClr val="2B00FF"/>
                </a:solidFill>
              </a:rPr>
              <a:t>viewport</a:t>
            </a:r>
            <a:endParaRPr lang="it-IT" sz="1400">
              <a:solidFill>
                <a:srgbClr val="2B00FF"/>
              </a:solidFill>
              <a:ea typeface="Calibri"/>
              <a:cs typeface="Calibri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6681FEE-7744-B621-A602-309F70165E7E}"/>
              </a:ext>
            </a:extLst>
          </p:cNvPr>
          <p:cNvSpPr/>
          <p:nvPr/>
        </p:nvSpPr>
        <p:spPr>
          <a:xfrm>
            <a:off x="5604163" y="105639"/>
            <a:ext cx="6511635" cy="121227"/>
          </a:xfrm>
          <a:prstGeom prst="rect">
            <a:avLst/>
          </a:prstGeom>
          <a:solidFill>
            <a:srgbClr val="B0FFA6">
              <a:alpha val="50000"/>
            </a:srgbClr>
          </a:solidFill>
          <a:ln>
            <a:solidFill>
              <a:srgbClr val="CCFFA8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8CE8F5D-8D67-AE1E-9BED-3D144B530AFB}"/>
              </a:ext>
            </a:extLst>
          </p:cNvPr>
          <p:cNvCxnSpPr>
            <a:cxnSpLocks/>
          </p:cNvCxnSpPr>
          <p:nvPr/>
        </p:nvCxnSpPr>
        <p:spPr>
          <a:xfrm>
            <a:off x="6664902" y="231197"/>
            <a:ext cx="13853" cy="931717"/>
          </a:xfrm>
          <a:prstGeom prst="straightConnector1">
            <a:avLst/>
          </a:prstGeom>
          <a:ln w="28575">
            <a:solidFill>
              <a:srgbClr val="B0FF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B17E155-4536-6D64-2C61-5A275289644E}"/>
              </a:ext>
            </a:extLst>
          </p:cNvPr>
          <p:cNvSpPr txBox="1"/>
          <p:nvPr/>
        </p:nvSpPr>
        <p:spPr>
          <a:xfrm>
            <a:off x="6174798" y="1135207"/>
            <a:ext cx="12365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B0FFA6"/>
                </a:solidFill>
              </a:rPr>
              <a:t>3% della </a:t>
            </a:r>
            <a:r>
              <a:rPr lang="it-IT" sz="1400" dirty="0" err="1">
                <a:solidFill>
                  <a:srgbClr val="B0FFA6"/>
                </a:solidFill>
              </a:rPr>
              <a:t>viewport</a:t>
            </a:r>
            <a:endParaRPr lang="it-IT" sz="1400">
              <a:solidFill>
                <a:srgbClr val="B0FFA6"/>
              </a:solidFill>
              <a:ea typeface="Calibri"/>
              <a:cs typeface="Calibri"/>
            </a:endParaRPr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17BD5469-56A8-3036-4EA7-591EAFB04BA5}"/>
              </a:ext>
            </a:extLst>
          </p:cNvPr>
          <p:cNvSpPr/>
          <p:nvPr/>
        </p:nvSpPr>
        <p:spPr>
          <a:xfrm rot="-5400000">
            <a:off x="9810957" y="-128156"/>
            <a:ext cx="329044" cy="150668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884906D-1330-88EA-F6E1-056B188D896D}"/>
              </a:ext>
            </a:extLst>
          </p:cNvPr>
          <p:cNvSpPr txBox="1"/>
          <p:nvPr/>
        </p:nvSpPr>
        <p:spPr>
          <a:xfrm>
            <a:off x="8512752" y="814821"/>
            <a:ext cx="30029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>
                <a:solidFill>
                  <a:srgbClr val="FF0000"/>
                </a:solidFill>
              </a:rPr>
              <a:t>Ogni elemento della classe "Link" occupa il massimo della larghezza disponibile grazie alla proprietà "</a:t>
            </a:r>
            <a:r>
              <a:rPr lang="it-IT" sz="1600" dirty="0" err="1">
                <a:solidFill>
                  <a:srgbClr val="FF0000"/>
                </a:solidFill>
              </a:rPr>
              <a:t>flex-grow</a:t>
            </a:r>
            <a:r>
              <a:rPr lang="it-IT" sz="1600" dirty="0">
                <a:solidFill>
                  <a:srgbClr val="FF0000"/>
                </a:solidFill>
              </a:rPr>
              <a:t>: 1;"</a:t>
            </a:r>
            <a:endParaRPr lang="it-IT" sz="1600">
              <a:solidFill>
                <a:srgbClr val="FF0000"/>
              </a:solidFill>
              <a:ea typeface="Calibri"/>
              <a:cs typeface="Calibri"/>
            </a:endParaRPr>
          </a:p>
        </p:txBody>
      </p:sp>
      <p:pic>
        <p:nvPicPr>
          <p:cNvPr id="30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FB0403-BCB2-45D1-F923-25D60A1C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2193920"/>
            <a:ext cx="3531177" cy="1474364"/>
          </a:xfrm>
          <a:prstGeom prst="rect">
            <a:avLst/>
          </a:prstGeom>
        </p:spPr>
      </p:pic>
      <p:pic>
        <p:nvPicPr>
          <p:cNvPr id="31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4EE9DA-485F-C9AE-0946-A4C09CF74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9" y="3728454"/>
            <a:ext cx="2994313" cy="2717524"/>
          </a:xfrm>
          <a:prstGeom prst="rect">
            <a:avLst/>
          </a:prstGeom>
        </p:spPr>
      </p:pic>
      <p:pic>
        <p:nvPicPr>
          <p:cNvPr id="32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A389AC-EA97-C555-7454-F54304BA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013" y="3730428"/>
            <a:ext cx="2743200" cy="239319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6B0A7D6-2839-E0E7-63AF-D4E218268CD4}"/>
              </a:ext>
            </a:extLst>
          </p:cNvPr>
          <p:cNvSpPr txBox="1"/>
          <p:nvPr/>
        </p:nvSpPr>
        <p:spPr>
          <a:xfrm>
            <a:off x="7581900" y="2628900"/>
            <a:ext cx="8641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</a:rPr>
              <a:t>HTML</a:t>
            </a:r>
            <a:endParaRPr lang="it-IT" sz="200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D27A469-5108-5962-C845-63D843EF7006}"/>
              </a:ext>
            </a:extLst>
          </p:cNvPr>
          <p:cNvSpPr txBox="1"/>
          <p:nvPr/>
        </p:nvSpPr>
        <p:spPr>
          <a:xfrm>
            <a:off x="9833263" y="4291445"/>
            <a:ext cx="8641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dirty="0">
                <a:solidFill>
                  <a:srgbClr val="FF0000"/>
                </a:solidFill>
              </a:rPr>
              <a:t>CSS</a:t>
            </a:r>
            <a:endParaRPr lang="it-IT" sz="2000" dirty="0">
              <a:solidFill>
                <a:srgbClr val="FF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8" descr="Immagine che contiene testo, cane, erba, mammifero&#10;&#10;Descrizione generata automaticamente">
            <a:extLst>
              <a:ext uri="{FF2B5EF4-FFF2-40B4-BE49-F238E27FC236}">
                <a16:creationId xmlns:a16="http://schemas.microsoft.com/office/drawing/2014/main" id="{6F7D6D5D-A388-9E93-DCED-7BEC1A95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73" y="125432"/>
            <a:ext cx="7782790" cy="3784274"/>
          </a:xfrm>
          <a:prstGeom prst="rect">
            <a:avLst/>
          </a:prstGeom>
        </p:spPr>
      </p:pic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615C143-804E-A891-7C98-D3BBA1A04E8F}"/>
              </a:ext>
            </a:extLst>
          </p:cNvPr>
          <p:cNvSpPr/>
          <p:nvPr/>
        </p:nvSpPr>
        <p:spPr>
          <a:xfrm rot="16200000">
            <a:off x="7923276" y="616527"/>
            <a:ext cx="329044" cy="6944589"/>
          </a:xfrm>
          <a:prstGeom prst="leftBrace">
            <a:avLst/>
          </a:prstGeom>
          <a:ln w="28575">
            <a:solidFill>
              <a:srgbClr val="2B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C08BE5-900F-755C-4375-F76554001F7E}"/>
              </a:ext>
            </a:extLst>
          </p:cNvPr>
          <p:cNvSpPr txBox="1"/>
          <p:nvPr/>
        </p:nvSpPr>
        <p:spPr>
          <a:xfrm>
            <a:off x="7352434" y="4226503"/>
            <a:ext cx="1513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2B00FF"/>
                </a:solidFill>
              </a:rPr>
              <a:t>90% della pagina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94756BA-3583-A690-9219-61D7834386C1}"/>
              </a:ext>
            </a:extLst>
          </p:cNvPr>
          <p:cNvSpPr/>
          <p:nvPr/>
        </p:nvSpPr>
        <p:spPr>
          <a:xfrm>
            <a:off x="4617026" y="789708"/>
            <a:ext cx="675409" cy="312593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C91888-78AE-010B-C04D-9F6DE7D47469}"/>
              </a:ext>
            </a:extLst>
          </p:cNvPr>
          <p:cNvSpPr txBox="1"/>
          <p:nvPr/>
        </p:nvSpPr>
        <p:spPr>
          <a:xfrm>
            <a:off x="4538230" y="477116"/>
            <a:ext cx="14529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10% della </a:t>
            </a:r>
            <a:r>
              <a:rPr lang="it-IT" sz="1400" dirty="0" err="1">
                <a:solidFill>
                  <a:srgbClr val="FF0000"/>
                </a:solidFill>
              </a:rPr>
              <a:t>section</a:t>
            </a:r>
            <a:endParaRPr lang="it-IT" sz="14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837FB06-D019-BC70-1A1B-EE109D42F2EF}"/>
              </a:ext>
            </a:extLst>
          </p:cNvPr>
          <p:cNvSpPr/>
          <p:nvPr/>
        </p:nvSpPr>
        <p:spPr>
          <a:xfrm>
            <a:off x="10877548" y="789708"/>
            <a:ext cx="658091" cy="312593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AE08591-9770-77AE-9477-429E352A0EB4}"/>
              </a:ext>
            </a:extLst>
          </p:cNvPr>
          <p:cNvSpPr/>
          <p:nvPr/>
        </p:nvSpPr>
        <p:spPr>
          <a:xfrm>
            <a:off x="5318411" y="789708"/>
            <a:ext cx="337705" cy="3125930"/>
          </a:xfrm>
          <a:prstGeom prst="rect">
            <a:avLst/>
          </a:prstGeom>
          <a:solidFill>
            <a:srgbClr val="3C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70221C5-5E17-FE3C-53BE-ABB9498F3B33}"/>
              </a:ext>
            </a:extLst>
          </p:cNvPr>
          <p:cNvSpPr/>
          <p:nvPr/>
        </p:nvSpPr>
        <p:spPr>
          <a:xfrm>
            <a:off x="10496547" y="789708"/>
            <a:ext cx="329046" cy="3125930"/>
          </a:xfrm>
          <a:prstGeom prst="rect">
            <a:avLst/>
          </a:prstGeom>
          <a:solidFill>
            <a:srgbClr val="3C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6E74161-42FB-6179-F2F7-B5F166F8757B}"/>
              </a:ext>
            </a:extLst>
          </p:cNvPr>
          <p:cNvSpPr txBox="1"/>
          <p:nvPr/>
        </p:nvSpPr>
        <p:spPr>
          <a:xfrm>
            <a:off x="10144991" y="490105"/>
            <a:ext cx="13664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>
                <a:solidFill>
                  <a:srgbClr val="3CFF00"/>
                </a:solidFill>
              </a:rPr>
              <a:t>5% della </a:t>
            </a:r>
            <a:r>
              <a:rPr lang="it-IT" sz="1400" dirty="0" err="1">
                <a:solidFill>
                  <a:srgbClr val="3CFF00"/>
                </a:solidFill>
              </a:rPr>
              <a:t>section</a:t>
            </a:r>
            <a:endParaRPr lang="it-IT" sz="1400">
              <a:solidFill>
                <a:srgbClr val="3CFF00"/>
              </a:solidFill>
              <a:cs typeface="Calibri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393E5B2-88F3-765A-F2FE-FD43D6B4D8C2}"/>
              </a:ext>
            </a:extLst>
          </p:cNvPr>
          <p:cNvCxnSpPr/>
          <p:nvPr/>
        </p:nvCxnSpPr>
        <p:spPr>
          <a:xfrm>
            <a:off x="8067674" y="161924"/>
            <a:ext cx="0" cy="311727"/>
          </a:xfrm>
          <a:prstGeom prst="straightConnector1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685E044-8488-8D47-CDA3-8A6FC8C3F427}"/>
              </a:ext>
            </a:extLst>
          </p:cNvPr>
          <p:cNvSpPr txBox="1"/>
          <p:nvPr/>
        </p:nvSpPr>
        <p:spPr>
          <a:xfrm>
            <a:off x="8239991" y="221674"/>
            <a:ext cx="751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dirty="0">
                <a:solidFill>
                  <a:srgbClr val="FFDD00"/>
                </a:solidFill>
              </a:rPr>
              <a:t>80px</a:t>
            </a:r>
            <a:endParaRPr lang="it-IT" dirty="0">
              <a:solidFill>
                <a:srgbClr val="FFDD00"/>
              </a:solidFill>
              <a:cs typeface="Calibri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D133289-8923-8F8A-AAC9-5451E6170592}"/>
              </a:ext>
            </a:extLst>
          </p:cNvPr>
          <p:cNvSpPr/>
          <p:nvPr/>
        </p:nvSpPr>
        <p:spPr>
          <a:xfrm>
            <a:off x="5651788" y="785378"/>
            <a:ext cx="2615044" cy="95251"/>
          </a:xfrm>
          <a:prstGeom prst="rect">
            <a:avLst/>
          </a:prstGeom>
          <a:solidFill>
            <a:srgbClr val="A11F9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421B083-BAEF-D1EC-1921-8061C2FFE460}"/>
              </a:ext>
            </a:extLst>
          </p:cNvPr>
          <p:cNvSpPr/>
          <p:nvPr/>
        </p:nvSpPr>
        <p:spPr>
          <a:xfrm>
            <a:off x="5651787" y="1175036"/>
            <a:ext cx="2615044" cy="103910"/>
          </a:xfrm>
          <a:prstGeom prst="rect">
            <a:avLst/>
          </a:prstGeom>
          <a:solidFill>
            <a:srgbClr val="A11F9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C80CA93-2037-8069-C3BC-93D7741E1D7B}"/>
              </a:ext>
            </a:extLst>
          </p:cNvPr>
          <p:cNvSpPr txBox="1"/>
          <p:nvPr/>
        </p:nvSpPr>
        <p:spPr>
          <a:xfrm>
            <a:off x="8698923" y="871105"/>
            <a:ext cx="5870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dirty="0">
                <a:solidFill>
                  <a:srgbClr val="A11F9C"/>
                </a:solidFill>
              </a:rPr>
              <a:t>20px</a:t>
            </a:r>
            <a:endParaRPr lang="it-IT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663E62-0802-ABF4-BB7A-E63139CA0227}"/>
              </a:ext>
            </a:extLst>
          </p:cNvPr>
          <p:cNvCxnSpPr/>
          <p:nvPr/>
        </p:nvCxnSpPr>
        <p:spPr>
          <a:xfrm>
            <a:off x="8275493" y="828675"/>
            <a:ext cx="420831" cy="109104"/>
          </a:xfrm>
          <a:prstGeom prst="straightConnector1">
            <a:avLst/>
          </a:prstGeom>
          <a:ln w="12700">
            <a:solidFill>
              <a:srgbClr val="A11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F81C256-675C-6CD9-61C6-0C6977FE1496}"/>
              </a:ext>
            </a:extLst>
          </p:cNvPr>
          <p:cNvCxnSpPr>
            <a:cxnSpLocks/>
          </p:cNvCxnSpPr>
          <p:nvPr/>
        </p:nvCxnSpPr>
        <p:spPr>
          <a:xfrm flipV="1">
            <a:off x="8275493" y="1110960"/>
            <a:ext cx="420831" cy="72737"/>
          </a:xfrm>
          <a:prstGeom prst="straightConnector1">
            <a:avLst/>
          </a:prstGeom>
          <a:ln w="12700">
            <a:solidFill>
              <a:srgbClr val="A11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6010D5A9-DCD7-4004-0AC2-6852F07ED2B9}"/>
              </a:ext>
            </a:extLst>
          </p:cNvPr>
          <p:cNvSpPr/>
          <p:nvPr/>
        </p:nvSpPr>
        <p:spPr>
          <a:xfrm>
            <a:off x="5660445" y="1668604"/>
            <a:ext cx="2606385" cy="95251"/>
          </a:xfrm>
          <a:prstGeom prst="rect">
            <a:avLst/>
          </a:prstGeom>
          <a:solidFill>
            <a:srgbClr val="A11F9C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00A61FA-0A2C-DE0A-AC50-08EFA4BF4EF9}"/>
              </a:ext>
            </a:extLst>
          </p:cNvPr>
          <p:cNvCxnSpPr>
            <a:cxnSpLocks/>
          </p:cNvCxnSpPr>
          <p:nvPr/>
        </p:nvCxnSpPr>
        <p:spPr>
          <a:xfrm flipV="1">
            <a:off x="8292811" y="1197551"/>
            <a:ext cx="524740" cy="488372"/>
          </a:xfrm>
          <a:prstGeom prst="straightConnector1">
            <a:avLst/>
          </a:prstGeom>
          <a:ln w="12700">
            <a:solidFill>
              <a:srgbClr val="A11F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1BB6A64-18C2-04C0-B039-B3E6BCCB5165}"/>
              </a:ext>
            </a:extLst>
          </p:cNvPr>
          <p:cNvSpPr txBox="1"/>
          <p:nvPr/>
        </p:nvSpPr>
        <p:spPr>
          <a:xfrm>
            <a:off x="4222172" y="4620491"/>
            <a:ext cx="76788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La larghezza dell'immagine è impostata al 100% del suo div contenitore in modo che venga visualizzata correttamente a qualsiasi dimensione del dispositivo. Inoltre tra i diversi blocchi di contenuti disposti in verticale lungo la </a:t>
            </a:r>
            <a:r>
              <a:rPr lang="it-IT" dirty="0" err="1"/>
              <a:t>section</a:t>
            </a:r>
            <a:r>
              <a:rPr lang="it-IT" dirty="0"/>
              <a:t> è impostata una distanza di 50 px.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85D52A-AAF6-94CA-9430-324A8673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73" y="1396106"/>
            <a:ext cx="3661063" cy="3970537"/>
          </a:xfrm>
          <a:prstGeom prst="rect">
            <a:avLst/>
          </a:prstGeom>
        </p:spPr>
      </p:pic>
      <p:pic>
        <p:nvPicPr>
          <p:cNvPr id="7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00289D-3B11-EDE9-359F-465A24DDD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742" y="1397645"/>
            <a:ext cx="3591790" cy="43744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BD8880-9A05-B517-AD5D-EA01B2A5B511}"/>
              </a:ext>
            </a:extLst>
          </p:cNvPr>
          <p:cNvSpPr txBox="1"/>
          <p:nvPr/>
        </p:nvSpPr>
        <p:spPr>
          <a:xfrm>
            <a:off x="4222173" y="507423"/>
            <a:ext cx="1089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dirty="0">
                <a:solidFill>
                  <a:srgbClr val="FF0000"/>
                </a:solidFill>
              </a:rPr>
              <a:t>HTML</a:t>
            </a:r>
            <a:endParaRPr lang="it-IT" sz="24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977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Office Theme</vt:lpstr>
      <vt:lpstr>MHW1</vt:lpstr>
      <vt:lpstr>Layout complessivo HTML+CSS</vt:lpstr>
      <vt:lpstr>Layout complessivo HTML+CSS</vt:lpstr>
      <vt:lpstr>Layout complessivo HTML+CSS</vt:lpstr>
      <vt:lpstr>Header</vt:lpstr>
      <vt:lpstr>Header</vt:lpstr>
      <vt:lpstr>Menù navigazione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Concetto Spampinato</cp:lastModifiedBy>
  <cp:revision>569</cp:revision>
  <dcterms:created xsi:type="dcterms:W3CDTF">2021-03-24T16:57:46Z</dcterms:created>
  <dcterms:modified xsi:type="dcterms:W3CDTF">2022-04-01T21:29:35Z</dcterms:modified>
</cp:coreProperties>
</file>